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embeddedFontLst>
    <p:embeddedFont>
      <p:font typeface="Halant"/>
      <p:regular r:id="rId15"/>
      <p:bold r:id="rId16"/>
    </p:embeddedFont>
    <p:embeddedFont>
      <p:font typeface="Inter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1F3CE1E-AE7D-4BDD-B480-5D533E270108}">
  <a:tblStyle styleId="{61F3CE1E-AE7D-4BDD-B480-5D533E27010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Halant-regular.fntdata"/><Relationship Id="rId14" Type="http://schemas.openxmlformats.org/officeDocument/2006/relationships/slide" Target="slides/slide8.xml"/><Relationship Id="rId17" Type="http://schemas.openxmlformats.org/officeDocument/2006/relationships/font" Target="fonts/Inter-regular.fntdata"/><Relationship Id="rId16" Type="http://schemas.openxmlformats.org/officeDocument/2006/relationships/font" Target="fonts/Halant-bold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771586e835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771586e835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fd6142371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3fd6142371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6e85fb5b9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6e85fb5b9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e85fb5b94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e85fb5b9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e85fb5b94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e85fb5b9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6e85fb5b94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6e85fb5b9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6e85fb5b94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6e85fb5b94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6e85fb5b94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6e85fb5b94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0" y="1378950"/>
            <a:ext cx="8520600" cy="238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Halant"/>
                <a:ea typeface="Halant"/>
                <a:cs typeface="Halant"/>
                <a:sym typeface="Halant"/>
              </a:rPr>
              <a:t>Civil War Data</a:t>
            </a:r>
            <a:endParaRPr b="1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Halant"/>
                <a:ea typeface="Halant"/>
                <a:cs typeface="Halant"/>
                <a:sym typeface="Halant"/>
              </a:rPr>
              <a:t>Stations Materials</a:t>
            </a:r>
            <a:endParaRPr b="1"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152400" y="128675"/>
            <a:ext cx="8759400" cy="44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Station 1</a:t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 created by Thinking Nation using data from the National Park Service.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6" name="Google Shape;66;p1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7169" y="847725"/>
            <a:ext cx="5072063" cy="3143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7" name="Google Shape;67;p15"/>
          <p:cNvGraphicFramePr/>
          <p:nvPr/>
        </p:nvGraphicFramePr>
        <p:xfrm>
          <a:off x="1145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{61F3CE1E-AE7D-4BDD-B480-5D533E270108}</a:tableStyleId>
              </a:tblPr>
              <a:tblGrid>
                <a:gridCol w="1002975"/>
                <a:gridCol w="1002975"/>
                <a:gridCol w="1002975"/>
                <a:gridCol w="10029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Category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Union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Confederacy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Border States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Horses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3.4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1.7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Corn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400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250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150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Wheat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100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35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Rice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225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Tobacco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50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225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110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Livestock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40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35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/>
        </p:nvSpPr>
        <p:spPr>
          <a:xfrm>
            <a:off x="152400" y="128675"/>
            <a:ext cx="8759400" cy="44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Station 2</a:t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 created by Thinking Nation using data from the National Park Service.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3" name="Google Shape;73;p16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8569" y="847725"/>
            <a:ext cx="5072063" cy="3143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4" name="Google Shape;74;p16"/>
          <p:cNvGraphicFramePr/>
          <p:nvPr/>
        </p:nvGraphicFramePr>
        <p:xfrm>
          <a:off x="2669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{61F3CE1E-AE7D-4BDD-B480-5D533E270108}</a:tableStyleId>
              </a:tblPr>
              <a:tblGrid>
                <a:gridCol w="1670025"/>
                <a:gridCol w="23092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Region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Union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Union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18.5 Million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Confederacy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9 Million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Border States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2.5 Million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Enslaved Confederacy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3.5 Million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Enslaved Border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0.5 Million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/>
        </p:nvSpPr>
        <p:spPr>
          <a:xfrm>
            <a:off x="152400" y="128675"/>
            <a:ext cx="8759400" cy="44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Station 3</a:t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 created by Thinking Nation using data from the National Park Service.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0" name="Google Shape;80;p17" title="Chart"/>
          <p:cNvPicPr preferRelativeResize="0"/>
          <p:nvPr/>
        </p:nvPicPr>
        <p:blipFill rotWithShape="1">
          <a:blip r:embed="rId3">
            <a:alphaModFix/>
          </a:blip>
          <a:srcRect b="0" l="10176" r="0" t="0"/>
          <a:stretch/>
        </p:blipFill>
        <p:spPr>
          <a:xfrm>
            <a:off x="4493250" y="902550"/>
            <a:ext cx="4556075" cy="3143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1" name="Google Shape;81;p17"/>
          <p:cNvGraphicFramePr/>
          <p:nvPr/>
        </p:nvGraphicFramePr>
        <p:xfrm>
          <a:off x="266900" y="1543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{61F3CE1E-AE7D-4BDD-B480-5D533E270108}</a:tableStyleId>
              </a:tblPr>
              <a:tblGrid>
                <a:gridCol w="1002975"/>
                <a:gridCol w="1002975"/>
                <a:gridCol w="1002975"/>
                <a:gridCol w="10029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Category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Union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Confederacy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Border States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Factories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101K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21K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9K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Factory Workers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1.1 Million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111K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70K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Railroad Miles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20K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9K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1.7K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152400" y="128675"/>
            <a:ext cx="8759400" cy="44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Station 4</a:t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 created by Thinking Nation using data from the National Park Service.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7" name="Google Shape;87;p1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4769" y="1000125"/>
            <a:ext cx="5072063" cy="3143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8" name="Google Shape;88;p18"/>
          <p:cNvGraphicFramePr/>
          <p:nvPr/>
        </p:nvGraphicFramePr>
        <p:xfrm>
          <a:off x="228600" y="1512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{61F3CE1E-AE7D-4BDD-B480-5D533E270108}</a:tableStyleId>
              </a:tblPr>
              <a:tblGrid>
                <a:gridCol w="1179000"/>
                <a:gridCol w="1179000"/>
                <a:gridCol w="1179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Category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Union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Confederacy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Killed in Battle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110,100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94,000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Disease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224,580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164,000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Wounded in Action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275,174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194,026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Prisoners of War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30,192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31,000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/>
        </p:nvSpPr>
        <p:spPr>
          <a:xfrm>
            <a:off x="152400" y="128675"/>
            <a:ext cx="8759400" cy="44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Station 5</a:t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 created by Thinking Nation using data from the National Park Service.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4" name="Google Shape;94;p19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4250" y="1000125"/>
            <a:ext cx="5143500" cy="3143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5" name="Google Shape;95;p19"/>
          <p:cNvGraphicFramePr/>
          <p:nvPr/>
        </p:nvGraphicFramePr>
        <p:xfrm>
          <a:off x="6479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{61F3CE1E-AE7D-4BDD-B480-5D533E270108}</a:tableStyleId>
              </a:tblPr>
              <a:tblGrid>
                <a:gridCol w="1139325"/>
                <a:gridCol w="15754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Occupation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Percentage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Farmers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48%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Mechanics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24%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Laborers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16%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Commercial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5%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Miscellaneous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4%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Professional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/>
        </p:nvSpPr>
        <p:spPr>
          <a:xfrm>
            <a:off x="152400" y="128675"/>
            <a:ext cx="8759400" cy="44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Station 6</a:t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 created by Thinking Nation using data from the National Park Service.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1" name="Google Shape;101;p20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9969" y="1000125"/>
            <a:ext cx="5072063" cy="3143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2" name="Google Shape;102;p20"/>
          <p:cNvGraphicFramePr/>
          <p:nvPr/>
        </p:nvGraphicFramePr>
        <p:xfrm>
          <a:off x="5717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{61F3CE1E-AE7D-4BDD-B480-5D533E270108}</a:tableStyleId>
              </a:tblPr>
              <a:tblGrid>
                <a:gridCol w="1139325"/>
                <a:gridCol w="15754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Occupation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Percentage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Farmers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69%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Mechanics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5.3%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Laborers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9%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Commercial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5%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Miscellaneous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1.6%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Professional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2.1%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/>
        </p:nvSpPr>
        <p:spPr>
          <a:xfrm>
            <a:off x="152400" y="128675"/>
            <a:ext cx="8759400" cy="44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Station 7</a:t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 created by Thinking Nation using data from the National Park Service.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8" name="Google Shape;108;p21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1369" y="1000125"/>
            <a:ext cx="5072063" cy="3143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9" name="Google Shape;109;p21"/>
          <p:cNvGraphicFramePr/>
          <p:nvPr/>
        </p:nvGraphicFramePr>
        <p:xfrm>
          <a:off x="5717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{61F3CE1E-AE7D-4BDD-B480-5D533E270108}</a:tableStyleId>
              </a:tblPr>
              <a:tblGrid>
                <a:gridCol w="1611800"/>
                <a:gridCol w="11029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Bloodiest Battles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Death Toll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Gettysburg (1863)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51,116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Seven Days (1862)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36,463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Chickamauga (1863)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34,624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Chancellorsville (1863)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29,609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Antietam (1862)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22,726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